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65"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40" autoAdjust="0"/>
    <p:restoredTop sz="94638" autoAdjust="0"/>
  </p:normalViewPr>
  <p:slideViewPr>
    <p:cSldViewPr>
      <p:cViewPr varScale="1">
        <p:scale>
          <a:sx n="86" d="100"/>
          <a:sy n="86" d="100"/>
        </p:scale>
        <p:origin x="-582" y="-90"/>
      </p:cViewPr>
      <p:guideLst>
        <p:guide orient="horz" pos="2160"/>
        <p:guide pos="2880"/>
      </p:guideLst>
    </p:cSldViewPr>
  </p:slideViewPr>
  <p:outlineViewPr>
    <p:cViewPr>
      <p:scale>
        <a:sx n="33" d="100"/>
        <a:sy n="33" d="100"/>
      </p:scale>
      <p:origin x="24" y="318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11CC47-1F42-471D-95CA-FE48FB14C3B9}" type="datetimeFigureOut">
              <a:rPr lang="en-US" smtClean="0"/>
              <a:t>12/22/2012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5A6045-94FB-47B0-A039-067D5FD41BC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E3F7E14D-9196-49F1-8D40-5B979E894309}" type="datetime1">
              <a:rPr lang="en-US" smtClean="0"/>
              <a:t>12/22/2012</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F0B0167E-DA2A-449A-B4C8-EAB2992FF80B}"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5F342BE-B6DD-4825-8693-D45DF957988B}" type="datetime1">
              <a:rPr lang="en-US" smtClean="0"/>
              <a:t>12/22/2012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B0167E-DA2A-449A-B4C8-EAB2992FF80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240BC14-3117-4383-8FEA-4AD82D5A43B0}" type="datetime1">
              <a:rPr lang="en-US" smtClean="0"/>
              <a:t>12/22/2012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B0167E-DA2A-449A-B4C8-EAB2992FF80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59C757B-3F98-4758-999E-A402CFA5F094}" type="datetime1">
              <a:rPr lang="en-US" smtClean="0"/>
              <a:t>12/22/2012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B0167E-DA2A-449A-B4C8-EAB2992FF80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D6361FF-9691-4805-ADC5-5A9A47816FDE}" type="datetime1">
              <a:rPr lang="en-US" smtClean="0"/>
              <a:t>12/22/2012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0B0167E-DA2A-449A-B4C8-EAB2992FF80B}"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391C843-9C85-4B18-9506-89C9B73E77D9}" type="datetime1">
              <a:rPr lang="en-US" smtClean="0"/>
              <a:t>12/22/2012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0B0167E-DA2A-449A-B4C8-EAB2992FF80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314EA06-44D9-4EAB-8698-88B1A23DB265}" type="datetime1">
              <a:rPr lang="en-US" smtClean="0"/>
              <a:t>12/22/2012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0B0167E-DA2A-449A-B4C8-EAB2992FF80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E43A204-5262-4FFF-9CA9-FEBF0AA3CE18}" type="datetime1">
              <a:rPr lang="en-US" smtClean="0"/>
              <a:t>12/22/2012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0B0167E-DA2A-449A-B4C8-EAB2992FF80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D0CC5A67-6E31-46E5-B8E1-F92716F607C6}" type="datetime1">
              <a:rPr lang="en-US" smtClean="0"/>
              <a:t>12/22/2012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0B0167E-DA2A-449A-B4C8-EAB2992FF80B}"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864C7CE-AFED-4B47-A02B-913796E0181C}" type="datetime1">
              <a:rPr lang="en-US" smtClean="0"/>
              <a:t>12/22/2012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0B0167E-DA2A-449A-B4C8-EAB2992FF80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BD8560D7-1228-4E48-9F15-A9CF0647A047}" type="datetime1">
              <a:rPr lang="en-US" smtClean="0"/>
              <a:t>12/22/2012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0B0167E-DA2A-449A-B4C8-EAB2992FF80B}"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405B03D-D724-4CB3-B81A-5FE1F7152891}" type="datetime1">
              <a:rPr lang="en-US" smtClean="0"/>
              <a:t>12/22/2012</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F0B0167E-DA2A-449A-B4C8-EAB2992FF80B}"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0" y="2514600"/>
            <a:ext cx="5117592" cy="1371600"/>
          </a:xfrm>
        </p:spPr>
        <p:style>
          <a:lnRef idx="1">
            <a:schemeClr val="accent2"/>
          </a:lnRef>
          <a:fillRef idx="2">
            <a:schemeClr val="accent2"/>
          </a:fillRef>
          <a:effectRef idx="1">
            <a:schemeClr val="accent2"/>
          </a:effectRef>
          <a:fontRef idx="minor">
            <a:schemeClr val="dk1"/>
          </a:fontRef>
        </p:style>
        <p:txBody>
          <a:bodyPr>
            <a:normAutofit/>
          </a:bodyPr>
          <a:lstStyle/>
          <a:p>
            <a:pPr algn="ctr">
              <a:buNone/>
            </a:pPr>
            <a:r>
              <a:rPr lang="fa-IR" sz="6000" dirty="0" smtClean="0"/>
              <a:t>جنون يا سایکوز</a:t>
            </a:r>
            <a:endParaRPr lang="en-US" sz="6000" dirty="0"/>
          </a:p>
        </p:txBody>
      </p:sp>
      <p:sp>
        <p:nvSpPr>
          <p:cNvPr id="4" name="Slide Number Placeholder 3"/>
          <p:cNvSpPr>
            <a:spLocks noGrp="1"/>
          </p:cNvSpPr>
          <p:nvPr>
            <p:ph type="sldNum" sz="quarter" idx="12"/>
          </p:nvPr>
        </p:nvSpPr>
        <p:spPr/>
        <p:txBody>
          <a:bodyPr/>
          <a:lstStyle/>
          <a:p>
            <a:fld id="{F0B0167E-DA2A-449A-B4C8-EAB2992FF80B}" type="slidenum">
              <a:rPr lang="en-US" smtClean="0"/>
              <a:t>1</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838200"/>
            <a:ext cx="7498080" cy="5715000"/>
          </a:xfrm>
        </p:spPr>
        <p:txBody>
          <a:bodyPr/>
          <a:lstStyle/>
          <a:p>
            <a:pPr algn="r" rtl="1">
              <a:buFontTx/>
              <a:buNone/>
            </a:pPr>
            <a:r>
              <a:rPr lang="fa-IR" sz="2800" b="1" dirty="0" smtClean="0"/>
              <a:t>تعریف</a:t>
            </a:r>
            <a:endParaRPr lang="en-US" sz="2800" dirty="0" smtClean="0"/>
          </a:p>
          <a:p>
            <a:pPr algn="r" rtl="1">
              <a:buFontTx/>
              <a:buNone/>
            </a:pPr>
            <a:r>
              <a:rPr lang="fa-IR" sz="2800" dirty="0" smtClean="0"/>
              <a:t>  جنون يا سایکوز نوعی قطع ارتباط با واقعیت است ،که بطور مشخص شامل هذیان (عقائد نادرست  درباره وقایع یا اشخاص) و توهم (دیدن یا شنیدن چیزهایی که وجود خارجی ندارند) می باشد.</a:t>
            </a:r>
            <a:endParaRPr lang="en-US" sz="2800" dirty="0" smtClean="0"/>
          </a:p>
          <a:p>
            <a:pPr algn="r" rtl="1">
              <a:buFontTx/>
              <a:buNone/>
            </a:pPr>
            <a:r>
              <a:rPr lang="fa-IR" sz="2800" b="1" dirty="0" smtClean="0"/>
              <a:t>علل،شیوع و عوامل خطر</a:t>
            </a:r>
            <a:endParaRPr lang="en-US" sz="2800" dirty="0" smtClean="0"/>
          </a:p>
          <a:p>
            <a:pPr algn="r" rtl="1">
              <a:buFontTx/>
              <a:buNone/>
            </a:pPr>
            <a:r>
              <a:rPr lang="fa-IR" sz="2800" dirty="0" smtClean="0"/>
              <a:t>جنون یک اختلال روانی شدید است که با از دست دادن ارتباط با واقعیت مشخص می شود.چندین علت بالقوه وجود دارد:</a:t>
            </a:r>
            <a:endParaRPr lang="en-US" sz="2800" dirty="0" smtClean="0"/>
          </a:p>
          <a:p>
            <a:pPr algn="r">
              <a:buFontTx/>
              <a:buNone/>
            </a:pPr>
            <a:endParaRPr lang="en-US" sz="2800" dirty="0"/>
          </a:p>
        </p:txBody>
      </p:sp>
      <p:sp>
        <p:nvSpPr>
          <p:cNvPr id="4" name="Slide Number Placeholder 3"/>
          <p:cNvSpPr>
            <a:spLocks noGrp="1"/>
          </p:cNvSpPr>
          <p:nvPr>
            <p:ph type="sldNum" sz="quarter" idx="12"/>
          </p:nvPr>
        </p:nvSpPr>
        <p:spPr/>
        <p:txBody>
          <a:bodyPr/>
          <a:lstStyle/>
          <a:p>
            <a:fld id="{F0B0167E-DA2A-449A-B4C8-EAB2992FF80B}" type="slidenum">
              <a:rPr lang="en-US" smtClean="0"/>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838200"/>
            <a:ext cx="7498080" cy="5715000"/>
          </a:xfrm>
        </p:spPr>
        <p:txBody>
          <a:bodyPr/>
          <a:lstStyle/>
          <a:p>
            <a:pPr algn="r" rtl="1">
              <a:buFontTx/>
              <a:buNone/>
            </a:pPr>
            <a:r>
              <a:rPr lang="fa-IR" dirty="0" smtClean="0"/>
              <a:t>الکل </a:t>
            </a:r>
            <a:r>
              <a:rPr lang="fa-IR" dirty="0" smtClean="0"/>
              <a:t>و داروهای خاص  می توانند سبب جنون شوند</a:t>
            </a:r>
            <a:endParaRPr lang="en-US" dirty="0" smtClean="0"/>
          </a:p>
          <a:p>
            <a:pPr algn="r" rtl="1">
              <a:buFontTx/>
              <a:buNone/>
            </a:pPr>
            <a:r>
              <a:rPr lang="fa-IR" dirty="0" smtClean="0"/>
              <a:t> </a:t>
            </a:r>
            <a:r>
              <a:rPr lang="fa-IR" dirty="0" smtClean="0"/>
              <a:t>بیماریهای دوقطبی(مانیا افسردگی</a:t>
            </a:r>
            <a:r>
              <a:rPr lang="fa-IR" dirty="0" smtClean="0"/>
              <a:t>)</a:t>
            </a:r>
            <a:endParaRPr lang="en-US" dirty="0" smtClean="0"/>
          </a:p>
          <a:p>
            <a:pPr algn="r" rtl="1">
              <a:buFontTx/>
              <a:buNone/>
            </a:pPr>
            <a:r>
              <a:rPr lang="fa-IR" dirty="0" smtClean="0"/>
              <a:t> </a:t>
            </a:r>
            <a:r>
              <a:rPr lang="fa-IR" dirty="0" smtClean="0"/>
              <a:t>تومورهای مغزی</a:t>
            </a:r>
            <a:endParaRPr lang="en-US" dirty="0" smtClean="0"/>
          </a:p>
          <a:p>
            <a:pPr algn="r" rtl="1">
              <a:buFontTx/>
              <a:buNone/>
            </a:pPr>
            <a:r>
              <a:rPr lang="fa-IR" dirty="0" smtClean="0"/>
              <a:t>صرع</a:t>
            </a:r>
            <a:endParaRPr lang="en-US" dirty="0" smtClean="0"/>
          </a:p>
          <a:p>
            <a:pPr algn="r" rtl="1">
              <a:buFontTx/>
              <a:buNone/>
            </a:pPr>
            <a:r>
              <a:rPr lang="fa-IR" dirty="0" smtClean="0"/>
              <a:t>افسردگی </a:t>
            </a:r>
            <a:r>
              <a:rPr lang="fa-IR" dirty="0" smtClean="0"/>
              <a:t>سایکوتیک</a:t>
            </a:r>
            <a:endParaRPr lang="en-US" dirty="0" smtClean="0"/>
          </a:p>
          <a:p>
            <a:pPr algn="r" rtl="1">
              <a:buFontTx/>
              <a:buNone/>
            </a:pPr>
            <a:r>
              <a:rPr lang="fa-IR" dirty="0" smtClean="0"/>
              <a:t>اسکیزوفرنی</a:t>
            </a:r>
            <a:endParaRPr lang="en-US" dirty="0" smtClean="0"/>
          </a:p>
          <a:p>
            <a:pPr algn="r" rtl="1">
              <a:buFontTx/>
              <a:buNone/>
            </a:pPr>
            <a:r>
              <a:rPr lang="fa-IR" dirty="0" smtClean="0"/>
              <a:t>زوال </a:t>
            </a:r>
            <a:r>
              <a:rPr lang="fa-IR" dirty="0" smtClean="0"/>
              <a:t>عقل(مانند آلزايمر)</a:t>
            </a:r>
            <a:endParaRPr lang="en-US" dirty="0" smtClean="0"/>
          </a:p>
          <a:p>
            <a:pPr algn="r" rtl="1">
              <a:buFontTx/>
              <a:buNone/>
            </a:pPr>
            <a:r>
              <a:rPr lang="fa-IR" dirty="0" smtClean="0"/>
              <a:t>سکته </a:t>
            </a:r>
            <a:r>
              <a:rPr lang="fa-IR" dirty="0" smtClean="0"/>
              <a:t>مغزی</a:t>
            </a:r>
            <a:endParaRPr lang="en-US" dirty="0" smtClean="0"/>
          </a:p>
          <a:p>
            <a:pPr algn="r">
              <a:buFontTx/>
              <a:buNone/>
            </a:pPr>
            <a:endParaRPr lang="en-US" sz="2800" dirty="0"/>
          </a:p>
        </p:txBody>
      </p:sp>
      <p:sp>
        <p:nvSpPr>
          <p:cNvPr id="4" name="Slide Number Placeholder 3"/>
          <p:cNvSpPr>
            <a:spLocks noGrp="1"/>
          </p:cNvSpPr>
          <p:nvPr>
            <p:ph type="sldNum" sz="quarter" idx="12"/>
          </p:nvPr>
        </p:nvSpPr>
        <p:spPr/>
        <p:txBody>
          <a:bodyPr/>
          <a:lstStyle/>
          <a:p>
            <a:fld id="{F0B0167E-DA2A-449A-B4C8-EAB2992FF80B}" type="slidenum">
              <a:rPr lang="en-US" smtClean="0"/>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838200"/>
            <a:ext cx="7498080" cy="5715000"/>
          </a:xfrm>
        </p:spPr>
        <p:txBody>
          <a:bodyPr>
            <a:normAutofit fontScale="92500"/>
          </a:bodyPr>
          <a:lstStyle/>
          <a:p>
            <a:pPr algn="r" rtl="1">
              <a:buFontTx/>
              <a:buNone/>
            </a:pPr>
            <a:r>
              <a:rPr lang="fa-IR" sz="2800" dirty="0" smtClean="0"/>
              <a:t> </a:t>
            </a:r>
            <a:r>
              <a:rPr lang="fa-IR" sz="2800" b="1" dirty="0" smtClean="0"/>
              <a:t>علائم</a:t>
            </a:r>
            <a:endParaRPr lang="en-US" sz="2800" dirty="0" smtClean="0"/>
          </a:p>
          <a:p>
            <a:pPr algn="r" rtl="1">
              <a:buFontTx/>
              <a:buNone/>
            </a:pPr>
            <a:r>
              <a:rPr lang="fa-IR" sz="2800" dirty="0" smtClean="0"/>
              <a:t>                   فقدان ارتباط با واقعیت</a:t>
            </a:r>
            <a:endParaRPr lang="en-US" sz="2800" dirty="0" smtClean="0"/>
          </a:p>
          <a:p>
            <a:pPr algn="r" rtl="1">
              <a:buFontTx/>
              <a:buNone/>
            </a:pPr>
            <a:r>
              <a:rPr lang="fa-IR" sz="2800" dirty="0" smtClean="0"/>
              <a:t>·               دیدن،شنیدن،احساس کردن ،یا دریافت هر نوع چیزی که وجود خارجی ندارد(توهم)</a:t>
            </a:r>
            <a:endParaRPr lang="en-US" sz="2800" dirty="0" smtClean="0"/>
          </a:p>
          <a:p>
            <a:pPr algn="r" rtl="1">
              <a:buFontTx/>
              <a:buNone/>
            </a:pPr>
            <a:r>
              <a:rPr lang="fa-IR" sz="2800" dirty="0" smtClean="0"/>
              <a:t>·               افکار و/یا سخنان  به هم ریخته</a:t>
            </a:r>
            <a:endParaRPr lang="en-US" sz="2800" dirty="0" smtClean="0"/>
          </a:p>
          <a:p>
            <a:pPr algn="r" rtl="1">
              <a:buFontTx/>
              <a:buNone/>
            </a:pPr>
            <a:r>
              <a:rPr lang="fa-IR" sz="2800" dirty="0" smtClean="0"/>
              <a:t>·               احساسات به شکل غیر طبیعی  بروز داده می شود.</a:t>
            </a:r>
            <a:endParaRPr lang="en-US" sz="2800" dirty="0" smtClean="0"/>
          </a:p>
          <a:p>
            <a:pPr algn="r" rtl="1">
              <a:buFontTx/>
              <a:buNone/>
            </a:pPr>
            <a:r>
              <a:rPr lang="fa-IR" sz="2800" dirty="0" smtClean="0"/>
              <a:t>·               برانگیختگی زیاد(مانیا)</a:t>
            </a:r>
            <a:endParaRPr lang="en-US" sz="2800" dirty="0" smtClean="0"/>
          </a:p>
          <a:p>
            <a:pPr algn="r" rtl="1">
              <a:buFontTx/>
              <a:buNone/>
            </a:pPr>
            <a:r>
              <a:rPr lang="fa-IR" sz="2800" dirty="0" smtClean="0"/>
              <a:t>·               گیج بودن</a:t>
            </a:r>
            <a:endParaRPr lang="en-US" sz="2800" dirty="0" smtClean="0"/>
          </a:p>
          <a:p>
            <a:pPr algn="r" rtl="1">
              <a:buFontTx/>
              <a:buNone/>
            </a:pPr>
            <a:r>
              <a:rPr lang="fa-IR" sz="2800" dirty="0" smtClean="0"/>
              <a:t>·               افسردگی و گاهی افکار خودکشی</a:t>
            </a:r>
            <a:endParaRPr lang="en-US" sz="2800" dirty="0" smtClean="0"/>
          </a:p>
          <a:p>
            <a:pPr algn="r" rtl="1">
              <a:buFontTx/>
              <a:buNone/>
            </a:pPr>
            <a:r>
              <a:rPr lang="fa-IR" sz="2800" dirty="0" smtClean="0"/>
              <a:t>·               ترس بی اساس/بدگمانی</a:t>
            </a:r>
            <a:endParaRPr lang="en-US" sz="2800" dirty="0" smtClean="0"/>
          </a:p>
          <a:p>
            <a:pPr algn="r" rtl="1">
              <a:buFontTx/>
              <a:buNone/>
            </a:pPr>
            <a:r>
              <a:rPr lang="fa-IR" sz="2800" dirty="0" smtClean="0"/>
              <a:t>·               ادراک ناصحیح(ایلوژن)</a:t>
            </a:r>
            <a:endParaRPr lang="en-US" sz="2800" dirty="0" smtClean="0"/>
          </a:p>
          <a:p>
            <a:pPr algn="r" rtl="1">
              <a:buFontTx/>
              <a:buNone/>
            </a:pPr>
            <a:r>
              <a:rPr lang="fa-IR" sz="2800" dirty="0" smtClean="0"/>
              <a:t>·               عقائد نادرست(هذیان)</a:t>
            </a:r>
            <a:endParaRPr lang="en-US" sz="2800" dirty="0" smtClean="0"/>
          </a:p>
          <a:p>
            <a:pPr algn="r">
              <a:buFontTx/>
              <a:buNone/>
            </a:pPr>
            <a:endParaRPr lang="en-US" sz="2800" dirty="0"/>
          </a:p>
        </p:txBody>
      </p:sp>
      <p:sp>
        <p:nvSpPr>
          <p:cNvPr id="4" name="Slide Number Placeholder 3"/>
          <p:cNvSpPr>
            <a:spLocks noGrp="1"/>
          </p:cNvSpPr>
          <p:nvPr>
            <p:ph type="sldNum" sz="quarter" idx="12"/>
          </p:nvPr>
        </p:nvSpPr>
        <p:spPr/>
        <p:txBody>
          <a:bodyPr/>
          <a:lstStyle/>
          <a:p>
            <a:fld id="{F0B0167E-DA2A-449A-B4C8-EAB2992FF80B}" type="slidenum">
              <a:rPr lang="en-US" smtClean="0"/>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838200"/>
            <a:ext cx="7498080" cy="5715000"/>
          </a:xfrm>
        </p:spPr>
        <p:txBody>
          <a:bodyPr/>
          <a:lstStyle/>
          <a:p>
            <a:pPr algn="r" rtl="1">
              <a:buFontTx/>
              <a:buNone/>
            </a:pPr>
            <a:r>
              <a:rPr lang="fa-IR" sz="2800" dirty="0" smtClean="0"/>
              <a:t> </a:t>
            </a:r>
            <a:r>
              <a:rPr lang="fa-IR" sz="2800" b="1" dirty="0" smtClean="0"/>
              <a:t>نشانه ها و تست ها</a:t>
            </a:r>
            <a:endParaRPr lang="en-US" sz="2800" dirty="0" smtClean="0"/>
          </a:p>
          <a:p>
            <a:pPr algn="r" rtl="1">
              <a:buFontTx/>
              <a:buNone/>
            </a:pPr>
            <a:r>
              <a:rPr lang="fa-IR" sz="2800" dirty="0" smtClean="0"/>
              <a:t>  بررسی روانی  و تستها برای تشخیص علت جنون بکار می روند.</a:t>
            </a:r>
            <a:endParaRPr lang="en-US" sz="2800" dirty="0" smtClean="0"/>
          </a:p>
          <a:p>
            <a:pPr algn="r" rtl="1">
              <a:buFontTx/>
              <a:buNone/>
            </a:pPr>
            <a:r>
              <a:rPr lang="fa-IR" sz="2800" dirty="0" smtClean="0"/>
              <a:t>تستهای آزمایشگاهی یا رادیولوژی ممکن است لازم نباشد،ولی گاهی اوقات می توانند با دقت به تشخیص کمک کنند.تستها شامل:</a:t>
            </a:r>
            <a:endParaRPr lang="en-US" sz="2800" dirty="0" smtClean="0"/>
          </a:p>
          <a:p>
            <a:pPr algn="r" rtl="1">
              <a:buFontTx/>
              <a:buNone/>
            </a:pPr>
            <a:r>
              <a:rPr lang="fa-IR" sz="2800" dirty="0" smtClean="0"/>
              <a:t>·               ام آر آی مغز</a:t>
            </a:r>
            <a:endParaRPr lang="en-US" sz="2800" dirty="0" smtClean="0"/>
          </a:p>
          <a:p>
            <a:pPr algn="r" rtl="1">
              <a:buFontTx/>
              <a:buNone/>
            </a:pPr>
            <a:r>
              <a:rPr lang="fa-IR" sz="2800" dirty="0" smtClean="0"/>
              <a:t>·               تستهای سیفیلیس</a:t>
            </a:r>
            <a:endParaRPr lang="en-US" sz="2800" dirty="0" smtClean="0"/>
          </a:p>
          <a:p>
            <a:pPr algn="r">
              <a:buFontTx/>
              <a:buNone/>
            </a:pPr>
            <a:r>
              <a:rPr lang="fa-IR" sz="2800" dirty="0" smtClean="0"/>
              <a:t>·               آزمایش داروها </a:t>
            </a:r>
            <a:endParaRPr lang="en-US" sz="2800" dirty="0"/>
          </a:p>
        </p:txBody>
      </p:sp>
      <p:sp>
        <p:nvSpPr>
          <p:cNvPr id="4" name="Slide Number Placeholder 3"/>
          <p:cNvSpPr>
            <a:spLocks noGrp="1"/>
          </p:cNvSpPr>
          <p:nvPr>
            <p:ph type="sldNum" sz="quarter" idx="12"/>
          </p:nvPr>
        </p:nvSpPr>
        <p:spPr/>
        <p:txBody>
          <a:bodyPr/>
          <a:lstStyle/>
          <a:p>
            <a:fld id="{F0B0167E-DA2A-449A-B4C8-EAB2992FF80B}" type="slidenum">
              <a:rPr lang="en-US" smtClean="0"/>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838200"/>
            <a:ext cx="7498080" cy="5715000"/>
          </a:xfrm>
        </p:spPr>
        <p:txBody>
          <a:bodyPr/>
          <a:lstStyle/>
          <a:p>
            <a:pPr algn="r" rtl="1">
              <a:buFontTx/>
              <a:buNone/>
            </a:pPr>
            <a:r>
              <a:rPr lang="fa-IR" sz="2800" dirty="0" smtClean="0"/>
              <a:t> </a:t>
            </a:r>
            <a:r>
              <a:rPr lang="fa-IR" sz="2800" b="1" dirty="0" smtClean="0"/>
              <a:t>درمان</a:t>
            </a:r>
            <a:endParaRPr lang="en-US" sz="2800" dirty="0" smtClean="0"/>
          </a:p>
          <a:p>
            <a:pPr algn="r">
              <a:buFontTx/>
              <a:buNone/>
            </a:pPr>
            <a:r>
              <a:rPr lang="fa-IR" sz="2800" dirty="0" smtClean="0"/>
              <a:t>  درمان بسته به علت جنون متفاوت است.بستری شدن در بیمارستان اغلب برای اطمینان از ایمنی بیمار لازم است.داروهایی که  توهمات شنوایی ("صداهای  شنیده شده")و هذیانها را کاهش  می دهند،و تفکر و رفتار را پایدار می کنند(داروهای ضد سایکوز) کمک کننده هستند.گروه درمانی یا مشاوره روانی نیز کمک کننده است.</a:t>
            </a:r>
            <a:endParaRPr lang="en-US" sz="2800" dirty="0"/>
          </a:p>
        </p:txBody>
      </p:sp>
      <p:sp>
        <p:nvSpPr>
          <p:cNvPr id="4" name="Slide Number Placeholder 3"/>
          <p:cNvSpPr>
            <a:spLocks noGrp="1"/>
          </p:cNvSpPr>
          <p:nvPr>
            <p:ph type="sldNum" sz="quarter" idx="12"/>
          </p:nvPr>
        </p:nvSpPr>
        <p:spPr/>
        <p:txBody>
          <a:bodyPr/>
          <a:lstStyle/>
          <a:p>
            <a:fld id="{F0B0167E-DA2A-449A-B4C8-EAB2992FF80B}"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838200"/>
            <a:ext cx="7498080" cy="5715000"/>
          </a:xfrm>
        </p:spPr>
        <p:txBody>
          <a:bodyPr/>
          <a:lstStyle/>
          <a:p>
            <a:pPr algn="r" rtl="1">
              <a:buFontTx/>
              <a:buNone/>
            </a:pPr>
            <a:r>
              <a:rPr lang="fa-IR" sz="2800" dirty="0" smtClean="0"/>
              <a:t> </a:t>
            </a:r>
            <a:r>
              <a:rPr lang="fa-IR" sz="2800" b="1" dirty="0" smtClean="0"/>
              <a:t>پیش آگهی</a:t>
            </a:r>
            <a:endParaRPr lang="en-US" sz="2800" dirty="0" smtClean="0"/>
          </a:p>
          <a:p>
            <a:pPr algn="r" rtl="1">
              <a:buFontTx/>
              <a:buNone/>
            </a:pPr>
            <a:r>
              <a:rPr lang="fa-IR" sz="2800" dirty="0" smtClean="0"/>
              <a:t>  پیش آگهی برای هر بیماری خاص فرق می کند.بسیاری علائم  با درمان دراز مدت قابل کنترل هستند.</a:t>
            </a:r>
            <a:endParaRPr lang="en-US" sz="2800" dirty="0" smtClean="0"/>
          </a:p>
          <a:p>
            <a:pPr algn="r" rtl="1">
              <a:buFontTx/>
              <a:buNone/>
            </a:pPr>
            <a:r>
              <a:rPr lang="fa-IR" sz="2800" dirty="0" smtClean="0"/>
              <a:t> </a:t>
            </a:r>
            <a:r>
              <a:rPr lang="fa-IR" sz="2800" b="1" dirty="0" smtClean="0"/>
              <a:t>عوارض</a:t>
            </a:r>
            <a:endParaRPr lang="en-US" sz="2800" dirty="0" smtClean="0"/>
          </a:p>
          <a:p>
            <a:pPr algn="r" rtl="1">
              <a:buFontTx/>
              <a:buNone/>
            </a:pPr>
            <a:r>
              <a:rPr lang="fa-IR" sz="2800" dirty="0" smtClean="0"/>
              <a:t>  سایکوز میتواند از عملکرد نرمال یک فرد جلوگیری کند.در حالت سایکوز ،فرد ممکن است قادر نباشد از خود مراقبت کند.اگر این وضع درمان نشود،احتمال صدمه به خود و دیگران وجود دارد.</a:t>
            </a:r>
            <a:endParaRPr lang="en-US" sz="2800" dirty="0" smtClean="0"/>
          </a:p>
          <a:p>
            <a:pPr algn="r">
              <a:buFontTx/>
              <a:buNone/>
            </a:pPr>
            <a:endParaRPr lang="en-US" sz="2800" dirty="0"/>
          </a:p>
        </p:txBody>
      </p:sp>
      <p:sp>
        <p:nvSpPr>
          <p:cNvPr id="4" name="Slide Number Placeholder 3"/>
          <p:cNvSpPr>
            <a:spLocks noGrp="1"/>
          </p:cNvSpPr>
          <p:nvPr>
            <p:ph type="sldNum" sz="quarter" idx="12"/>
          </p:nvPr>
        </p:nvSpPr>
        <p:spPr/>
        <p:txBody>
          <a:bodyPr/>
          <a:lstStyle/>
          <a:p>
            <a:fld id="{F0B0167E-DA2A-449A-B4C8-EAB2992FF80B}" type="slidenum">
              <a:rPr lang="en-US" smtClean="0"/>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838200"/>
            <a:ext cx="7498080" cy="5715000"/>
          </a:xfrm>
        </p:spPr>
        <p:txBody>
          <a:bodyPr/>
          <a:lstStyle/>
          <a:p>
            <a:pPr algn="r" rtl="1">
              <a:buFontTx/>
              <a:buNone/>
            </a:pPr>
            <a:r>
              <a:rPr lang="fa-IR" sz="2800" dirty="0" smtClean="0"/>
              <a:t> </a:t>
            </a:r>
            <a:r>
              <a:rPr lang="fa-IR" sz="2800" b="1" dirty="0" smtClean="0"/>
              <a:t>تماس با پزشك</a:t>
            </a:r>
            <a:endParaRPr lang="en-US" sz="2800" dirty="0" smtClean="0"/>
          </a:p>
          <a:p>
            <a:pPr algn="r" rtl="1">
              <a:buFontTx/>
              <a:buNone/>
            </a:pPr>
            <a:r>
              <a:rPr lang="fa-IR" sz="2800" dirty="0" smtClean="0"/>
              <a:t>  اگر یکی از اعضای خانواده تان رفتاری مبنی بر فقدان ارتباط با واقعیت از خود بروز می دهد با پزشك خود یا کارشناس بهداشت روانی تماس بگیرید .اگر هر گونه شکی  نسبت به ایمنی او وجود دارد،همانگونه که در بالا توضیح داده شد،سریعاً او را به نزدیکترین مرکز اورژانس  برای بررسی ببرید.</a:t>
            </a:r>
            <a:endParaRPr lang="en-US" sz="2800" dirty="0" smtClean="0"/>
          </a:p>
          <a:p>
            <a:pPr algn="r">
              <a:buFontTx/>
              <a:buNone/>
            </a:pPr>
            <a:endParaRPr lang="en-US" sz="2800" dirty="0"/>
          </a:p>
        </p:txBody>
      </p:sp>
      <p:sp>
        <p:nvSpPr>
          <p:cNvPr id="4" name="Slide Number Placeholder 3"/>
          <p:cNvSpPr>
            <a:spLocks noGrp="1"/>
          </p:cNvSpPr>
          <p:nvPr>
            <p:ph type="sldNum" sz="quarter" idx="12"/>
          </p:nvPr>
        </p:nvSpPr>
        <p:spPr/>
        <p:txBody>
          <a:bodyPr/>
          <a:lstStyle/>
          <a:p>
            <a:fld id="{F0B0167E-DA2A-449A-B4C8-EAB2992FF80B}" type="slidenum">
              <a:rPr lang="en-US" smtClean="0"/>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838200"/>
            <a:ext cx="7498080" cy="5715000"/>
          </a:xfrm>
        </p:spPr>
        <p:txBody>
          <a:bodyPr>
            <a:normAutofit/>
          </a:bodyPr>
          <a:lstStyle/>
          <a:p>
            <a:pPr algn="r" rtl="1">
              <a:buFontTx/>
              <a:buNone/>
            </a:pPr>
            <a:r>
              <a:rPr lang="fa-IR" sz="2800" b="1" dirty="0" smtClean="0"/>
              <a:t>پیشگیری</a:t>
            </a:r>
            <a:endParaRPr lang="en-US" sz="2800" dirty="0" smtClean="0"/>
          </a:p>
          <a:p>
            <a:pPr algn="r" rtl="1">
              <a:buFontTx/>
              <a:buNone/>
            </a:pPr>
            <a:r>
              <a:rPr lang="fa-IR" sz="2800" dirty="0" smtClean="0"/>
              <a:t> پیشگیری بستگی به علت دارد.برای مثال،پیشگیری از سوء مصرف الکل از سایکوز ناشی از الکل جلوگیری می کند.</a:t>
            </a:r>
            <a:endParaRPr lang="en-US" sz="2800" dirty="0" smtClean="0"/>
          </a:p>
          <a:p>
            <a:pPr algn="r">
              <a:buFontTx/>
              <a:buNone/>
            </a:pPr>
            <a:endParaRPr lang="en-US" sz="2800" dirty="0"/>
          </a:p>
        </p:txBody>
      </p:sp>
      <p:sp>
        <p:nvSpPr>
          <p:cNvPr id="4" name="Slide Number Placeholder 3"/>
          <p:cNvSpPr>
            <a:spLocks noGrp="1"/>
          </p:cNvSpPr>
          <p:nvPr>
            <p:ph type="sldNum" sz="quarter" idx="12"/>
          </p:nvPr>
        </p:nvSpPr>
        <p:spPr/>
        <p:txBody>
          <a:bodyPr/>
          <a:lstStyle/>
          <a:p>
            <a:fld id="{F0B0167E-DA2A-449A-B4C8-EAB2992FF80B}" type="slidenum">
              <a:rPr lang="en-US" smtClean="0"/>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TotalTime>
  <Words>18</Words>
  <Application>Microsoft Office PowerPoint</Application>
  <PresentationFormat>On-screen Show (4:3)</PresentationFormat>
  <Paragraphs>49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Solstice</vt:lpstr>
      <vt:lpstr>Slide 1</vt:lpstr>
      <vt:lpstr>Slide 2</vt:lpstr>
      <vt:lpstr>Slide 3</vt:lpstr>
      <vt:lpstr>Slide 4</vt:lpstr>
      <vt:lpstr>Slide 5</vt:lpstr>
      <vt:lpstr>Slide 6</vt:lpstr>
      <vt:lpstr>Slide 7</vt:lpstr>
      <vt:lpstr>Slide 8</vt:lpstr>
      <vt:lpstr>Slide 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student</dc:creator>
  <cp:lastModifiedBy>student</cp:lastModifiedBy>
  <cp:revision>1</cp:revision>
  <dcterms:created xsi:type="dcterms:W3CDTF">2012-12-22T07:40:52Z</dcterms:created>
  <dcterms:modified xsi:type="dcterms:W3CDTF">2012-12-22T07:45:08Z</dcterms:modified>
</cp:coreProperties>
</file>